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84" r:id="rId19"/>
    <p:sldId id="296" r:id="rId20"/>
    <p:sldId id="334" r:id="rId21"/>
    <p:sldId id="297" r:id="rId22"/>
    <p:sldId id="298" r:id="rId23"/>
    <p:sldId id="258" r:id="rId24"/>
    <p:sldId id="278" r:id="rId25"/>
    <p:sldId id="280" r:id="rId26"/>
    <p:sldId id="281" r:id="rId27"/>
    <p:sldId id="282" r:id="rId28"/>
    <p:sldId id="283" r:id="rId29"/>
    <p:sldId id="276" r:id="rId30"/>
    <p:sldId id="259" r:id="rId31"/>
    <p:sldId id="277" r:id="rId32"/>
    <p:sldId id="330" r:id="rId33"/>
    <p:sldId id="272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279" r:id="rId43"/>
    <p:sldId id="307" r:id="rId44"/>
    <p:sldId id="308" r:id="rId45"/>
    <p:sldId id="309" r:id="rId46"/>
    <p:sldId id="286" r:id="rId47"/>
    <p:sldId id="287" r:id="rId48"/>
    <p:sldId id="293" r:id="rId49"/>
    <p:sldId id="294" r:id="rId50"/>
    <p:sldId id="288" r:id="rId51"/>
    <p:sldId id="289" r:id="rId52"/>
    <p:sldId id="292" r:id="rId53"/>
    <p:sldId id="290" r:id="rId54"/>
    <p:sldId id="291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2BE"/>
    <a:srgbClr val="EFE4B0"/>
    <a:srgbClr val="C8BFE7"/>
    <a:srgbClr val="B97A57"/>
    <a:srgbClr val="7F7F7F"/>
    <a:srgbClr val="FFC90E"/>
    <a:srgbClr val="A34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0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B2D1-289F-40B4-A3FC-FB0E4C34F200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C8C64-EBED-4F40-98A1-9ED8F43F7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8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47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45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62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25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4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00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953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68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06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5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63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84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51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95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a420424c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a420424c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a420424c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a420424c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420424c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420424c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9896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5290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9398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3978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8852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9041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35682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6764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456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92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813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8533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4905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7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8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5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03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7E3D0-8A6B-2D66-8195-08027B91D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33B821-043C-2F3D-CC65-7C8872C7E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7E8A0B-FF9F-7904-5324-CA0FE508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B425EB-63D3-040A-FB42-1670F4FE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329632-928D-7CF2-F086-C5F979E8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6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64D0C-BD4D-E59F-0ACA-C47C527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03E02A-E2EF-F73A-C4DF-C752B93ED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4DF73D-4176-66AE-5F0C-7137E8E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7712F3-C782-4F8F-2D65-31995424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813C37-8780-5735-11A1-386C1E7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58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366AAFA-3A56-B90B-E6B8-2EC7A2CF3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FAC479-3102-CA3A-B157-733CC843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EA964C-E3A5-BDE8-33BF-814CCCF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1DD26A-F16C-5ADD-6263-EED031F0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05E9CC-262A-89CA-F056-DD9F8B7A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793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59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C7824-6180-C305-BDA5-6620BFD4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237AC-D04E-94F8-2F1C-00D37317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90E09-EC0A-8612-4D48-1D68FA2B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DF7EF-51B4-6375-4144-88E9EED0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7BBC37-F5D5-813B-9FA3-3B8E5667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7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0BC25-1E60-879F-3AFF-212C1346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872F57-D7AF-6F9E-6A82-FD772E5B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0642B-BE3A-A27E-F226-73D8C7B7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B0F81F-C4CA-98DA-374D-E4A740A7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B8458-CC3D-578E-C97E-61EB8350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9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46847-B76C-97DB-8181-4DB424CA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058F8-BCCC-EF08-093F-CD1DFD206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3C6470-BE7A-89E0-3F46-9E837A3D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8B82F8-9D00-A69F-DB35-C73D7107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879A4B-9D3C-8578-E79B-E62064CD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0B157D-0D2F-D34F-953D-133E1CD7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14D4-F78E-4624-8993-B9F2F2DE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AFFAEA-BA91-D405-91E6-672C34FF5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969CDC-BEFE-3FBF-5580-62B2068C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D3865C-DD97-1C51-BDCB-0BB7B4DB8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9172DBC-1565-21E8-DA3E-22084AB9D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7721EE5-41A1-4BF5-8599-16876247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99BD0-F8DC-158E-7FAD-B878A28A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004E0C-889C-3202-A85D-0DCC655C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7BDDC-1667-EAF4-CE7E-2D3F81DF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B9562D-5DB7-6F9F-DDFB-86E14B9C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156AB2-9F56-B01B-9282-5B9B18C9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02AF85-54BC-D221-A3E5-5619DBA6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8C8D22-5E63-D9E5-9B51-DDB3E9FD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519A732-1AE3-DE37-A8C9-8890F641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4EF32-337D-1CB4-191B-A39E90D0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11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67DB-3512-216D-A5F7-D4DFD6E0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B071E-9819-39DC-6319-646EF7E0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BBC811-B4C7-2116-8E58-57226DDAF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1E905-3B5F-1EDF-ADD9-756B8286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743879-3926-7070-1E92-09096967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60777F-018F-62BE-EEA9-7406A566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28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83F8-7702-4382-9F61-0E043108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3A0DB2-F643-1F8C-3668-D3E824164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5675A5-0999-1E60-DC16-05CE74F8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0CE77A-1D03-8093-6740-4C3D016F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A26DC-5CAE-4992-CAF7-17FE4D4A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28EF96-9CBA-52AA-D479-F0C3B30B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C9DD0E-8B8C-364D-29DD-71CE7A65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E16657-5EC9-6054-7334-02BF684A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EB3F53-8757-FFF5-6ACD-86FE0A57F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7EC7-B2B3-4B5A-99A9-D8678F51F06A}" type="datetimeFigureOut">
              <a:rPr lang="zh-TW" altLang="en-US" smtClean="0"/>
              <a:t>2023/4/5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A9F9AE-FCD2-1DD1-6BFF-473370DF4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BB3229-6E6E-24C9-A0D6-D4E1D6ED2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850701.pixnet.net/blog/post/468004709-%E5%95%9F%E7%99%BC%E5%BC%8F%E6%BC%94%E7%AE%97%E6%B3%95-%E2%80%93-%E6%A8%A1%E6%93%AC%E9%80%80%E7%81%AB%E6%BC%94%E7%AE%97%E6%B3%95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dium.com/ai-academy-taiwan/%E6%8F%90%E7%85%89%E5%86%8D%E6%8F%90%E7%85%89%E6%BF%83%E7%B8%AE%E5%86%8D%E6%BF%83%E7%B8%AE-neural-architecture-search-%E4%BB%8B%E7%B4%B9-ef366ffdc818" TargetMode="External"/><Relationship Id="rId4" Type="http://schemas.openxmlformats.org/officeDocument/2006/relationships/hyperlink" Target="http://debussy.im.nuu.edu.tw/sjchen/MachineLearning/final/Opt_SA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D5F0B-9738-DA10-3861-20F06A7D6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資料探勘 第八組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4B6CC8-C606-2A4F-9C4D-A0DAE905D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B103040012 </a:t>
            </a:r>
            <a:r>
              <a:rPr lang="zh-TW" altLang="en-US" dirty="0">
                <a:latin typeface="Consolas" panose="020B0609020204030204" pitchFamily="49" charset="0"/>
              </a:rPr>
              <a:t>謝承翰</a:t>
            </a:r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B103040001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zh-TW" altLang="en-US" dirty="0">
                <a:effectLst/>
                <a:latin typeface="Consolas" panose="020B0609020204030204" pitchFamily="49" charset="0"/>
              </a:rPr>
              <a:t>孫世諭</a:t>
            </a:r>
            <a:endParaRPr lang="en-US" altLang="zh-TW" dirty="0">
              <a:effectLst/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B103040003 </a:t>
            </a:r>
            <a:r>
              <a:rPr lang="zh-TW" altLang="en-US" dirty="0">
                <a:latin typeface="Consolas" panose="020B0609020204030204" pitchFamily="49" charset="0"/>
              </a:rPr>
              <a:t>魯喆元</a:t>
            </a:r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B103040008 </a:t>
            </a:r>
            <a:r>
              <a:rPr lang="zh-TW" altLang="en-US" dirty="0">
                <a:latin typeface="Consolas" panose="020B0609020204030204" pitchFamily="49" charset="0"/>
              </a:rPr>
              <a:t>許廷豪</a:t>
            </a:r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B103040051 </a:t>
            </a:r>
            <a:r>
              <a:rPr lang="zh-TW" altLang="en-US" dirty="0">
                <a:latin typeface="Consolas" panose="020B0609020204030204" pitchFamily="49" charset="0"/>
              </a:rPr>
              <a:t>黃嘉彥</a:t>
            </a:r>
          </a:p>
        </p:txBody>
      </p:sp>
    </p:spTree>
    <p:extLst>
      <p:ext uri="{BB962C8B-B14F-4D97-AF65-F5344CB8AC3E}">
        <p14:creationId xmlns:p14="http://schemas.microsoft.com/office/powerpoint/2010/main" val="249798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FA57D9-63D6-D498-0193-B373FF37012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27EEFE-7AB3-FBC6-22FB-A3714275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60959" y="37096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C96FB15-74A7-641B-8701-C863B155E9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4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8B18A9E-6053-8230-96EC-3D8C220DEDA4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but there’re some points are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at the other side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731406-7F23-994B-D8E2-B65E2E318768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37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E2526F-B7DB-5EBB-949E-E9AF0C0C754C}"/>
              </a:ext>
            </a:extLst>
          </p:cNvPr>
          <p:cNvSpPr txBox="1"/>
          <p:nvPr/>
        </p:nvSpPr>
        <p:spPr>
          <a:xfrm>
            <a:off x="6310680" y="413692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Too close to the hyperplane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846356" y="268747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23AD15-23B4-1BA2-4BD9-EACD030F60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8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CF2224-21A5-6FDB-933A-27135F9D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40949" y="36842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629A013-1E23-D06B-0BF5-12A1837F8C90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9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E3FEE66-2216-9FBA-1BA3-25179AF89ED3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7EF14-C0D8-77D9-C918-7E2C14E7D3C0}"/>
              </a:ext>
            </a:extLst>
          </p:cNvPr>
          <p:cNvSpPr txBox="1"/>
          <p:nvPr/>
        </p:nvSpPr>
        <p:spPr>
          <a:xfrm>
            <a:off x="130042" y="5739362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those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0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B4A8C9E1-B66D-974E-F719-9DE96498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Time complexity: O(log n)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Space complexity: O(n)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Brute Force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80393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76.6169%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0.009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80.597%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0.008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80%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E7E9AC8-6857-19C1-08C6-E8E9289A1D3B}"/>
              </a:ext>
            </a:extLst>
          </p:cNvPr>
          <p:cNvSpPr txBox="1"/>
          <p:nvPr/>
        </p:nvSpPr>
        <p:spPr>
          <a:xfrm>
            <a:off x="519042" y="256429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k=16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A309F3-F338-25E4-FB5A-D337EB158F3A}"/>
              </a:ext>
            </a:extLst>
          </p:cNvPr>
          <p:cNvSpPr txBox="1"/>
          <p:nvPr/>
        </p:nvSpPr>
        <p:spPr>
          <a:xfrm>
            <a:off x="519041" y="321033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k=42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E20C3D-7F1D-F5C2-A860-E367104A70B9}"/>
              </a:ext>
            </a:extLst>
          </p:cNvPr>
          <p:cNvSpPr txBox="1"/>
          <p:nvPr/>
        </p:nvSpPr>
        <p:spPr>
          <a:xfrm>
            <a:off x="519041" y="387033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k=15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F65BC0-F4C1-ABC0-DA71-A0C3B7A6AFF7}"/>
              </a:ext>
            </a:extLst>
          </p:cNvPr>
          <p:cNvSpPr txBox="1"/>
          <p:nvPr/>
        </p:nvSpPr>
        <p:spPr>
          <a:xfrm>
            <a:off x="577551" y="44963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8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9F068-8EB8-3389-A16A-AC2CFE15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053EBB-C7C4-0DF3-8CCE-A6BC985D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1377790"/>
            <a:ext cx="6569009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Brute Force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1553412-BEEF-C3C2-1B01-24C3A60C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18" y="1690688"/>
            <a:ext cx="3034796" cy="22849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023BFC-0D1E-A7D8-5C26-F1DCFA274625}"/>
              </a:ext>
            </a:extLst>
          </p:cNvPr>
          <p:cNvSpPr txBox="1"/>
          <p:nvPr/>
        </p:nvSpPr>
        <p:spPr>
          <a:xfrm>
            <a:off x="3436454" y="1321356"/>
            <a:ext cx="757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testA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828DF02-A156-B01A-7373-D75B12E01F1B}"/>
              </a:ext>
            </a:extLst>
          </p:cNvPr>
          <p:cNvSpPr txBox="1"/>
          <p:nvPr/>
        </p:nvSpPr>
        <p:spPr>
          <a:xfrm>
            <a:off x="6768962" y="1337849"/>
            <a:ext cx="201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testA</a:t>
            </a:r>
            <a:r>
              <a:rPr lang="en-US" altLang="zh-TW" sz="1800" dirty="0"/>
              <a:t> (normalized)</a:t>
            </a:r>
            <a:endParaRPr lang="zh-TW" altLang="en-US" sz="18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25025F9-CFB8-920F-F44E-F7580055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71" y="1707181"/>
            <a:ext cx="3057542" cy="233283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F83017-4D9F-C542-FD4C-1B06B88BD1AE}"/>
              </a:ext>
            </a:extLst>
          </p:cNvPr>
          <p:cNvSpPr txBox="1"/>
          <p:nvPr/>
        </p:nvSpPr>
        <p:spPr>
          <a:xfrm>
            <a:off x="3436454" y="4066285"/>
            <a:ext cx="757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testB</a:t>
            </a:r>
            <a:endParaRPr lang="zh-TW" altLang="en-US" sz="18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B3C2D43-CB06-3B75-1412-FA3B7AFC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186" y="4435617"/>
            <a:ext cx="3091260" cy="236108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E9E3489-60AA-9179-42E7-D0628A3F50BE}"/>
              </a:ext>
            </a:extLst>
          </p:cNvPr>
          <p:cNvSpPr txBox="1"/>
          <p:nvPr/>
        </p:nvSpPr>
        <p:spPr>
          <a:xfrm>
            <a:off x="6914324" y="4127586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testB</a:t>
            </a:r>
            <a:r>
              <a:rPr lang="en-US" altLang="zh-TW" sz="1800" dirty="0"/>
              <a:t> (normalized)</a:t>
            </a:r>
            <a:endParaRPr lang="zh-TW" altLang="en-US" sz="18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EC6A250-43B9-F1CA-27C9-CDFBA679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70" y="4435617"/>
            <a:ext cx="3091261" cy="23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DFS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43282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75.2438%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1.8762%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2.0977%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74.9%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2.5554%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76.4%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2.5377%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D28613DE-90A8-0063-A40A-911698F9FBB9}"/>
              </a:ext>
            </a:extLst>
          </p:cNvPr>
          <p:cNvSpPr txBox="1"/>
          <p:nvPr/>
        </p:nvSpPr>
        <p:spPr>
          <a:xfrm>
            <a:off x="28161" y="2445025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k=16</a:t>
            </a:r>
          </a:p>
          <a:p>
            <a:r>
              <a:rPr lang="en-US" altLang="zh-TW" dirty="0"/>
              <a:t>Max pt.=78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785EA0-521C-B36B-C86A-A9BA4C00FD08}"/>
              </a:ext>
            </a:extLst>
          </p:cNvPr>
          <p:cNvSpPr txBox="1"/>
          <p:nvPr/>
        </p:nvSpPr>
        <p:spPr>
          <a:xfrm>
            <a:off x="0" y="3091356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k=16</a:t>
            </a:r>
          </a:p>
          <a:p>
            <a:r>
              <a:rPr lang="en-US" altLang="zh-TW" dirty="0"/>
              <a:t>Max pt.=97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7D2CF0-9B49-EE4F-0333-932611289EFB}"/>
              </a:ext>
            </a:extLst>
          </p:cNvPr>
          <p:cNvSpPr txBox="1"/>
          <p:nvPr/>
        </p:nvSpPr>
        <p:spPr>
          <a:xfrm>
            <a:off x="28161" y="3755844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k=12</a:t>
            </a:r>
          </a:p>
          <a:p>
            <a:r>
              <a:rPr lang="en-US" altLang="zh-TW" dirty="0"/>
              <a:t>Max pt.=90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114734-E0E8-EF54-A6DD-84046E552874}"/>
              </a:ext>
            </a:extLst>
          </p:cNvPr>
          <p:cNvSpPr txBox="1"/>
          <p:nvPr/>
        </p:nvSpPr>
        <p:spPr>
          <a:xfrm>
            <a:off x="0" y="4384018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k=13</a:t>
            </a:r>
          </a:p>
          <a:p>
            <a:r>
              <a:rPr lang="en-US" altLang="zh-TW" dirty="0"/>
              <a:t>Max pt.=87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12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BFS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02293"/>
              </p:ext>
            </p:extLst>
          </p:nvPr>
        </p:nvGraphicFramePr>
        <p:xfrm>
          <a:off x="1239520" y="1791335"/>
          <a:ext cx="9712959" cy="4543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76.6567%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0.5340%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0.007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80.597%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78.16%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0.7310%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80%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1DF937C-118B-A93A-1BD3-AD7DBCDEDF84}"/>
              </a:ext>
            </a:extLst>
          </p:cNvPr>
          <p:cNvSpPr txBox="1"/>
          <p:nvPr/>
        </p:nvSpPr>
        <p:spPr>
          <a:xfrm>
            <a:off x="0" y="2455347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k=16</a:t>
            </a:r>
          </a:p>
          <a:p>
            <a:r>
              <a:rPr lang="en-US" altLang="zh-TW" dirty="0"/>
              <a:t>Max pt.=79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=20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B19982-DB7C-9ACB-933F-056A42BF8309}"/>
              </a:ext>
            </a:extLst>
          </p:cNvPr>
          <p:cNvSpPr txBox="1"/>
          <p:nvPr/>
        </p:nvSpPr>
        <p:spPr>
          <a:xfrm>
            <a:off x="0" y="3429000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k=42</a:t>
            </a:r>
          </a:p>
          <a:p>
            <a:r>
              <a:rPr lang="en-US" altLang="zh-TW" dirty="0"/>
              <a:t>Max pt.=9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B4E080-3C95-35AD-D1FA-9DA9AA6D4C6A}"/>
              </a:ext>
            </a:extLst>
          </p:cNvPr>
          <p:cNvSpPr txBox="1"/>
          <p:nvPr/>
        </p:nvSpPr>
        <p:spPr>
          <a:xfrm>
            <a:off x="0" y="4402653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k=15</a:t>
            </a:r>
          </a:p>
          <a:p>
            <a:r>
              <a:rPr lang="en-US" altLang="zh-TW" dirty="0"/>
              <a:t>Max pt.=41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=20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B1833D-FFAA-A97D-2FCD-F9125EB9239E}"/>
              </a:ext>
            </a:extLst>
          </p:cNvPr>
          <p:cNvSpPr txBox="1"/>
          <p:nvPr/>
        </p:nvSpPr>
        <p:spPr>
          <a:xfrm>
            <a:off x="0" y="5376306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k=3</a:t>
            </a:r>
          </a:p>
          <a:p>
            <a:r>
              <a:rPr lang="en-US" altLang="zh-TW" dirty="0"/>
              <a:t>Max pt.=9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319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DF3041D4-1E6F-A73D-69D1-7E4156E608E7}"/>
              </a:ext>
            </a:extLst>
          </p:cNvPr>
          <p:cNvSpPr/>
          <p:nvPr/>
        </p:nvSpPr>
        <p:spPr>
          <a:xfrm>
            <a:off x="4287520" y="169068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EF788136-4317-E670-5819-A8985E43E28B}"/>
              </a:ext>
            </a:extLst>
          </p:cNvPr>
          <p:cNvSpPr/>
          <p:nvPr/>
        </p:nvSpPr>
        <p:spPr>
          <a:xfrm>
            <a:off x="282448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586AEF13-AF9B-1E95-776D-E96A378754EC}"/>
              </a:ext>
            </a:extLst>
          </p:cNvPr>
          <p:cNvSpPr/>
          <p:nvPr/>
        </p:nvSpPr>
        <p:spPr>
          <a:xfrm>
            <a:off x="580136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837C007B-7933-4051-542C-E1C3DB1F6D9A}"/>
              </a:ext>
            </a:extLst>
          </p:cNvPr>
          <p:cNvSpPr/>
          <p:nvPr/>
        </p:nvSpPr>
        <p:spPr>
          <a:xfrm>
            <a:off x="13309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038EE7F-7110-6875-73D9-D691011BAF9A}"/>
              </a:ext>
            </a:extLst>
          </p:cNvPr>
          <p:cNvSpPr/>
          <p:nvPr/>
        </p:nvSpPr>
        <p:spPr>
          <a:xfrm>
            <a:off x="41757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5CA644-C9CA-8E5B-1FE9-96C0649A918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96240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237AE18-EB9A-BC13-8874-0F6FDBF1C2BB}"/>
              </a:ext>
            </a:extLst>
          </p:cNvPr>
          <p:cNvCxnSpPr>
            <a:endCxn id="4" idx="1"/>
          </p:cNvCxnSpPr>
          <p:nvPr/>
        </p:nvCxnSpPr>
        <p:spPr>
          <a:xfrm>
            <a:off x="3962400" y="2163128"/>
            <a:ext cx="32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742D735-B5C2-5631-3F10-8FB0ED7B287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68880" y="3666808"/>
            <a:ext cx="0" cy="113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45364CC-D3EA-BAA3-37C6-5E176BE140F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68880" y="3666808"/>
            <a:ext cx="35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4B14DA0-3B11-1164-684E-3B983E8A4EC3}"/>
              </a:ext>
            </a:extLst>
          </p:cNvPr>
          <p:cNvCxnSpPr>
            <a:cxnSpLocks/>
          </p:cNvCxnSpPr>
          <p:nvPr/>
        </p:nvCxnSpPr>
        <p:spPr>
          <a:xfrm>
            <a:off x="5313680" y="3666808"/>
            <a:ext cx="0" cy="112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D28CD06-A97F-23BF-3414-6A39F05A582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00320" y="3666808"/>
            <a:ext cx="213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9D14303-A9D1-43DF-6773-B712BD1E7DAC}"/>
              </a:ext>
            </a:extLst>
          </p:cNvPr>
          <p:cNvCxnSpPr>
            <a:cxnSpLocks/>
          </p:cNvCxnSpPr>
          <p:nvPr/>
        </p:nvCxnSpPr>
        <p:spPr>
          <a:xfrm>
            <a:off x="693928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E84CD7B-D5FA-1B72-FCD6-932B3ECE92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63360" y="2163128"/>
            <a:ext cx="37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72E326-A91C-A167-B188-3225021367C0}"/>
              </a:ext>
            </a:extLst>
          </p:cNvPr>
          <p:cNvSpPr txBox="1"/>
          <p:nvPr/>
        </p:nvSpPr>
        <p:spPr>
          <a:xfrm>
            <a:off x="2976880" y="23266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k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7DDF0A-BB96-DF11-DDA4-6A3F2ED534FF}"/>
              </a:ext>
            </a:extLst>
          </p:cNvPr>
          <p:cNvSpPr txBox="1"/>
          <p:nvPr/>
        </p:nvSpPr>
        <p:spPr>
          <a:xfrm>
            <a:off x="7115344" y="232664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k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092C98-60B7-13E1-F3DF-F5E9300E5CC1}"/>
              </a:ext>
            </a:extLst>
          </p:cNvPr>
          <p:cNvSpPr txBox="1"/>
          <p:nvPr/>
        </p:nvSpPr>
        <p:spPr>
          <a:xfrm>
            <a:off x="1435592" y="391545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m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06F3295-9D4B-A851-4CA4-C91380B7C1EA}"/>
              </a:ext>
            </a:extLst>
          </p:cNvPr>
          <p:cNvSpPr txBox="1"/>
          <p:nvPr/>
        </p:nvSpPr>
        <p:spPr>
          <a:xfrm>
            <a:off x="5343031" y="4037767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922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因為數據是連續數值，所以採用</a:t>
            </a:r>
            <a:r>
              <a:rPr lang="en-US" altLang="zh-TW" dirty="0">
                <a:latin typeface="Consolas" panose="020B0609020204030204" pitchFamily="49" charset="0"/>
              </a:rPr>
              <a:t>C4.5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1339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113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先選定一個屬性，例如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A</a:t>
            </a: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4541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94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由小到大排序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7018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39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利用兩數據間平均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(A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+A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i+1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)/2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得到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6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個分割點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9977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550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計算每個劃分點的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，接著換成其他屬性，直到找到最大的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，如此就可以知道最好的決策。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/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07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252EAD9-C1D9-DFD5-17AB-381CF358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49253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5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25B57B-39AE-F819-F2FE-320956D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86130-8B13-BECE-F0FC-8FE4BB70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很多顆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，由隨機選取的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dataset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子集建構。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可以有效減緩單顆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 over-fitting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的問題。</a:t>
            </a:r>
          </a:p>
        </p:txBody>
      </p:sp>
    </p:spTree>
    <p:extLst>
      <p:ext uri="{BB962C8B-B14F-4D97-AF65-F5344CB8AC3E}">
        <p14:creationId xmlns:p14="http://schemas.microsoft.com/office/powerpoint/2010/main" val="2765384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DE9CBEF-3CF5-7A57-1FBB-6A59DCD99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53505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7906193-6975-3118-6233-78A46327D0B4}"/>
              </a:ext>
            </a:extLst>
          </p:cNvPr>
          <p:cNvSpPr txBox="1"/>
          <p:nvPr/>
        </p:nvSpPr>
        <p:spPr>
          <a:xfrm>
            <a:off x="510225" y="45212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n=28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1B9760-2893-A3B4-B66E-3A25691F6AE5}"/>
              </a:ext>
            </a:extLst>
          </p:cNvPr>
          <p:cNvSpPr txBox="1"/>
          <p:nvPr/>
        </p:nvSpPr>
        <p:spPr>
          <a:xfrm>
            <a:off x="507999" y="38709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n=19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FED593-0210-4077-4312-A925028456CF}"/>
              </a:ext>
            </a:extLst>
          </p:cNvPr>
          <p:cNvSpPr txBox="1"/>
          <p:nvPr/>
        </p:nvSpPr>
        <p:spPr>
          <a:xfrm>
            <a:off x="503547" y="322072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B595F9-8321-B91D-9020-4C8E6A260351}"/>
              </a:ext>
            </a:extLst>
          </p:cNvPr>
          <p:cNvSpPr txBox="1"/>
          <p:nvPr/>
        </p:nvSpPr>
        <p:spPr>
          <a:xfrm>
            <a:off x="503546" y="25570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0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2CD742-88BD-910F-C7C3-8260DDBD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20" y="1844577"/>
            <a:ext cx="3112771" cy="238949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5F3-F43B-779D-8A01-66D5CB2051DD}"/>
              </a:ext>
            </a:extLst>
          </p:cNvPr>
          <p:cNvSpPr txBox="1"/>
          <p:nvPr/>
        </p:nvSpPr>
        <p:spPr>
          <a:xfrm>
            <a:off x="3090793" y="1475244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testA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C1A4C7-8565-8F80-DE7C-FCA2AECD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09" y="1881699"/>
            <a:ext cx="3112771" cy="23682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E98597-7BFB-F08D-E1C6-CA35A3A4EEBE}"/>
              </a:ext>
            </a:extLst>
          </p:cNvPr>
          <p:cNvSpPr txBox="1"/>
          <p:nvPr/>
        </p:nvSpPr>
        <p:spPr>
          <a:xfrm>
            <a:off x="6601325" y="1475244"/>
            <a:ext cx="191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testA</a:t>
            </a:r>
            <a:r>
              <a:rPr lang="en-US" altLang="zh-TW" dirty="0"/>
              <a:t> (normalized)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A630E7-C282-9EE9-90AC-C75D0634E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88" y="4629196"/>
            <a:ext cx="2695536" cy="20392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8777D8-2747-8685-E76A-87329429087E}"/>
              </a:ext>
            </a:extLst>
          </p:cNvPr>
          <p:cNvSpPr txBox="1"/>
          <p:nvPr/>
        </p:nvSpPr>
        <p:spPr>
          <a:xfrm>
            <a:off x="3098807" y="4230575"/>
            <a:ext cx="66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testB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C86846-6BF8-04F8-9CE0-D0D3615B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98" y="4599907"/>
            <a:ext cx="2924675" cy="22288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C1AD351-AB35-93DD-20CC-96613016200B}"/>
              </a:ext>
            </a:extLst>
          </p:cNvPr>
          <p:cNvSpPr txBox="1"/>
          <p:nvPr/>
        </p:nvSpPr>
        <p:spPr>
          <a:xfrm>
            <a:off x="6638411" y="4249995"/>
            <a:ext cx="1905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testB</a:t>
            </a:r>
            <a:r>
              <a:rPr lang="en-US" altLang="zh-TW" dirty="0"/>
              <a:t> (normalized)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210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46997-188B-885B-E7A4-5DC6C8DD7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50" y="2530643"/>
            <a:ext cx="2505425" cy="225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29CDE8-7E18-9DC6-E5D1-753B715942A5}"/>
              </a:ext>
            </a:extLst>
          </p:cNvPr>
          <p:cNvSpPr txBox="1"/>
          <p:nvPr/>
        </p:nvSpPr>
        <p:spPr>
          <a:xfrm>
            <a:off x="5893856" y="3404261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06" y="2549696"/>
            <a:ext cx="2695951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94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1823B6-7EFF-1710-003D-1D77A7D88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74" y="2346221"/>
            <a:ext cx="1570497" cy="2166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3E666F-97D8-5268-D4C3-64E410516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68" y="4848952"/>
            <a:ext cx="1579236" cy="217826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43F43AF0-A0D4-AE4A-8E19-B1FFB14A4F1C}"/>
              </a:ext>
            </a:extLst>
          </p:cNvPr>
          <p:cNvSpPr/>
          <p:nvPr/>
        </p:nvSpPr>
        <p:spPr>
          <a:xfrm>
            <a:off x="5573486" y="3021130"/>
            <a:ext cx="661853" cy="62370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336A955-ACD1-30F5-D3FD-4455426B6A6F}"/>
              </a:ext>
            </a:extLst>
          </p:cNvPr>
          <p:cNvCxnSpPr>
            <a:cxnSpLocks/>
          </p:cNvCxnSpPr>
          <p:nvPr/>
        </p:nvCxnSpPr>
        <p:spPr>
          <a:xfrm flipV="1">
            <a:off x="6305006" y="2638697"/>
            <a:ext cx="383177" cy="639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A98BEA5-A82D-9DDB-5BC5-44DBD4F5F978}"/>
              </a:ext>
            </a:extLst>
          </p:cNvPr>
          <p:cNvCxnSpPr>
            <a:cxnSpLocks/>
          </p:cNvCxnSpPr>
          <p:nvPr/>
        </p:nvCxnSpPr>
        <p:spPr>
          <a:xfrm flipH="1">
            <a:off x="4531319" y="4450080"/>
            <a:ext cx="429703" cy="398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57AD80-3075-69A9-5666-DA2F902FF102}"/>
              </a:ext>
            </a:extLst>
          </p:cNvPr>
          <p:cNvSpPr txBox="1"/>
          <p:nvPr/>
        </p:nvSpPr>
        <p:spPr>
          <a:xfrm>
            <a:off x="1827072" y="5582050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找出這條線之後，之後的資料用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190938-82BB-D893-5156-144E33CA15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5630234"/>
            <a:ext cx="1820091" cy="251047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D37AB1-858C-0459-74C7-8F0B9F51348F}"/>
              </a:ext>
            </a:extLst>
          </p:cNvPr>
          <p:cNvSpPr txBox="1"/>
          <p:nvPr/>
        </p:nvSpPr>
        <p:spPr>
          <a:xfrm>
            <a:off x="7473902" y="5579948"/>
            <a:ext cx="1401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帶入即可</a:t>
            </a:r>
          </a:p>
        </p:txBody>
      </p:sp>
    </p:spTree>
    <p:extLst>
      <p:ext uri="{BB962C8B-B14F-4D97-AF65-F5344CB8AC3E}">
        <p14:creationId xmlns:p14="http://schemas.microsoft.com/office/powerpoint/2010/main" val="1380425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D7DE3-89C3-B977-5B95-FE5121EA983D}"/>
              </a:ext>
            </a:extLst>
          </p:cNvPr>
          <p:cNvSpPr txBox="1"/>
          <p:nvPr/>
        </p:nvSpPr>
        <p:spPr>
          <a:xfrm>
            <a:off x="1827072" y="5579948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但是這麼做有個條件：必須要是線性可分（硬間隔）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0607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650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97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4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1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3C839-BDE3-CBE8-5888-C525974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706F3E3-909B-AFEE-874E-F08FD82FF51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D1B2CAB-F03F-66FB-4C5B-4A31F2B85CFB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F9C7342-9601-F56C-324B-A15B08CD537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5C98ED2-E2AF-5E33-43DD-8E2EEAB506A2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FD6957-638A-32F1-885D-613C84D108EF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D24FED-1E5D-9ACD-CB30-248E0F48C531}"/>
              </a:ext>
            </a:extLst>
          </p:cNvPr>
          <p:cNvCxnSpPr>
            <a:cxnSpLocks/>
            <a:stCxn id="8" idx="5"/>
            <a:endCxn id="13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1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0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9B4A86-9C01-AB42-D65F-D0A0461FB624}"/>
              </a:ext>
            </a:extLst>
          </p:cNvPr>
          <p:cNvSpPr txBox="1"/>
          <p:nvPr/>
        </p:nvSpPr>
        <p:spPr>
          <a:xfrm rot="527183">
            <a:off x="3214965" y="3458791"/>
            <a:ext cx="5550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752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解決方案：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7034679" y="3429000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6844938" y="384774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2241511"/>
            <a:ext cx="3556998" cy="32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65" y="2777969"/>
            <a:ext cx="1512211" cy="126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5963657" y="2949804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5726018" y="328278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09" y="2493076"/>
            <a:ext cx="1893808" cy="17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510C4CD-A618-E56B-5F9A-AEB74D1A5618}"/>
              </a:ext>
            </a:extLst>
          </p:cNvPr>
          <p:cNvSpPr txBox="1"/>
          <p:nvPr/>
        </p:nvSpPr>
        <p:spPr>
          <a:xfrm>
            <a:off x="2335791" y="4681118"/>
            <a:ext cx="865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其實沒有一個正規的找法，就是實驗家覺得某些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分得還不錯就這樣用了</a:t>
            </a:r>
          </a:p>
        </p:txBody>
      </p:sp>
    </p:spTree>
    <p:extLst>
      <p:ext uri="{BB962C8B-B14F-4D97-AF65-F5344CB8AC3E}">
        <p14:creationId xmlns:p14="http://schemas.microsoft.com/office/powerpoint/2010/main" val="58832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https://reurl.cc/lvnjQq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D015FB-5330-528E-8D3B-3C4CB409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400265"/>
            <a:ext cx="4889105" cy="20574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7AD05E-1E66-FC86-8C3A-05179ABA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072" y="4634248"/>
            <a:ext cx="5247974" cy="18189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F4BA1-7004-FD6D-AE0F-DB4EA44D4B4D}"/>
              </a:ext>
            </a:extLst>
          </p:cNvPr>
          <p:cNvSpPr txBox="1"/>
          <p:nvPr/>
        </p:nvSpPr>
        <p:spPr>
          <a:xfrm>
            <a:off x="7452581" y="294856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RBF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DD5EF5-BE5B-6715-82ED-671CB1CF0336}"/>
              </a:ext>
            </a:extLst>
          </p:cNvPr>
          <p:cNvSpPr txBox="1"/>
          <p:nvPr/>
        </p:nvSpPr>
        <p:spPr>
          <a:xfrm>
            <a:off x="7354072" y="5082033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Polynomial 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320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</p:spTree>
    <p:extLst>
      <p:ext uri="{BB962C8B-B14F-4D97-AF65-F5344CB8AC3E}">
        <p14:creationId xmlns:p14="http://schemas.microsoft.com/office/powerpoint/2010/main" val="3571195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23A949-869A-976A-A0A3-F3BFD91916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8" r="1"/>
          <a:stretch/>
        </p:blipFill>
        <p:spPr>
          <a:xfrm>
            <a:off x="6842770" y="0"/>
            <a:ext cx="5293445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40DF-A472-A1AA-5ECB-8ECEF0F4E9CA}"/>
              </a:ext>
            </a:extLst>
          </p:cNvPr>
          <p:cNvSpPr txBox="1"/>
          <p:nvPr/>
        </p:nvSpPr>
        <p:spPr>
          <a:xfrm>
            <a:off x="6946656" y="1567859"/>
            <a:ext cx="179247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選擇：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E2AC72-22D8-DE28-CF36-0DE361AC53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90" y="976338"/>
            <a:ext cx="1894025" cy="155785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8810C8-421F-8061-D82C-88F1F31CE978}"/>
              </a:ext>
            </a:extLst>
          </p:cNvPr>
          <p:cNvSpPr txBox="1"/>
          <p:nvPr/>
        </p:nvSpPr>
        <p:spPr>
          <a:xfrm>
            <a:off x="7074896" y="300080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尋找方式：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010B17-56D6-E10C-84D1-FFB91EE73813}"/>
              </a:ext>
            </a:extLst>
          </p:cNvPr>
          <p:cNvSpPr txBox="1"/>
          <p:nvPr/>
        </p:nvSpPr>
        <p:spPr>
          <a:xfrm>
            <a:off x="7320127" y="3517072"/>
            <a:ext cx="3743332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Genetic Algorithm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852152-A797-D30F-7389-2569F260902F}"/>
              </a:ext>
            </a:extLst>
          </p:cNvPr>
          <p:cNvSpPr txBox="1"/>
          <p:nvPr/>
        </p:nvSpPr>
        <p:spPr>
          <a:xfrm>
            <a:off x="7109361" y="448824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程式語言：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1A43FD3-844F-BD12-46F6-A0BBFB0037BC}"/>
              </a:ext>
            </a:extLst>
          </p:cNvPr>
          <p:cNvSpPr txBox="1"/>
          <p:nvPr/>
        </p:nvSpPr>
        <p:spPr>
          <a:xfrm>
            <a:off x="7392771" y="4992806"/>
            <a:ext cx="588623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C++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687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基因演算法（超啟發）：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1C87CF-8713-F74D-FBCD-81A5F92D41E9}"/>
              </a:ext>
            </a:extLst>
          </p:cNvPr>
          <p:cNvSpPr txBox="1"/>
          <p:nvPr/>
        </p:nvSpPr>
        <p:spPr>
          <a:xfrm>
            <a:off x="2315067" y="2281210"/>
            <a:ext cx="6412333" cy="2125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隨機找出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個超平面（也就是向量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w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選擇表現最好的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個（菁英）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讓這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個最好的菁英交配（數據交換，有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5%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機率突變）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交配直到擁有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回到步驟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（重複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300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次）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58E1D1F-A961-4FC2-5E09-9D7DBF91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67" y="4813003"/>
            <a:ext cx="688753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2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基因演算法（超啟發）：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1C87CF-8713-F74D-FBCD-81A5F92D41E9}"/>
              </a:ext>
            </a:extLst>
          </p:cNvPr>
          <p:cNvSpPr txBox="1"/>
          <p:nvPr/>
        </p:nvSpPr>
        <p:spPr>
          <a:xfrm>
            <a:off x="1827072" y="2924506"/>
            <a:ext cx="6064481" cy="2248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0.352, 0.134, 0.683, 0.221, 0.022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0.231, 0.889, 0.332, 0.774, 0.172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0.541, 0.529, 0.372, 0.974, 0.521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655AD8-BEDC-BC04-D061-14DD07C6F25D}"/>
              </a:ext>
            </a:extLst>
          </p:cNvPr>
          <p:cNvSpPr txBox="1"/>
          <p:nvPr/>
        </p:nvSpPr>
        <p:spPr>
          <a:xfrm>
            <a:off x="3674153" y="5364795"/>
            <a:ext cx="2068195" cy="586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共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個平面</a:t>
            </a:r>
          </a:p>
        </p:txBody>
      </p:sp>
    </p:spTree>
    <p:extLst>
      <p:ext uri="{BB962C8B-B14F-4D97-AF65-F5344CB8AC3E}">
        <p14:creationId xmlns:p14="http://schemas.microsoft.com/office/powerpoint/2010/main" val="2449819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基因演算法（超啟發）：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1C87CF-8713-F74D-FBCD-81A5F92D41E9}"/>
              </a:ext>
            </a:extLst>
          </p:cNvPr>
          <p:cNvSpPr txBox="1"/>
          <p:nvPr/>
        </p:nvSpPr>
        <p:spPr>
          <a:xfrm>
            <a:off x="1621957" y="3283900"/>
            <a:ext cx="4935967" cy="9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0.352,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0.134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 0.683, 0.221,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0.022</a:t>
            </a:r>
            <a:r>
              <a:rPr lang="zh-TW" altLang="en-US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0.231, 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0.889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 0.332, 0.774, 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0.172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  <a:endParaRPr lang="zh-TW" altLang="en-US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655AD8-BEDC-BC04-D061-14DD07C6F25D}"/>
              </a:ext>
            </a:extLst>
          </p:cNvPr>
          <p:cNvSpPr txBox="1"/>
          <p:nvPr/>
        </p:nvSpPr>
        <p:spPr>
          <a:xfrm>
            <a:off x="1385485" y="2724316"/>
            <a:ext cx="1109599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交配法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A</a:t>
            </a:r>
            <a:endParaRPr lang="zh-TW" altLang="en-US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4943F0E-E9FC-5116-0BA4-4066EE82979D}"/>
              </a:ext>
            </a:extLst>
          </p:cNvPr>
          <p:cNvSpPr txBox="1"/>
          <p:nvPr/>
        </p:nvSpPr>
        <p:spPr>
          <a:xfrm>
            <a:off x="1621958" y="4692664"/>
            <a:ext cx="4935967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0.352, 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0.512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 0.683, 0.221,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0.097</a:t>
            </a:r>
            <a:r>
              <a:rPr lang="zh-TW" altLang="en-US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2AF62A-1B04-2C76-570D-8D19BF362484}"/>
              </a:ext>
            </a:extLst>
          </p:cNvPr>
          <p:cNvSpPr txBox="1"/>
          <p:nvPr/>
        </p:nvSpPr>
        <p:spPr>
          <a:xfrm rot="5400000">
            <a:off x="2771853" y="4242271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54E6E3-612F-1623-DD18-B7CDCB8E5E54}"/>
              </a:ext>
            </a:extLst>
          </p:cNvPr>
          <p:cNvSpPr txBox="1"/>
          <p:nvPr/>
        </p:nvSpPr>
        <p:spPr>
          <a:xfrm rot="5400000">
            <a:off x="5070841" y="4242270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443664F-34DE-7F4D-2763-C7D1AF64B431}"/>
              </a:ext>
            </a:extLst>
          </p:cNvPr>
          <p:cNvSpPr txBox="1"/>
          <p:nvPr/>
        </p:nvSpPr>
        <p:spPr>
          <a:xfrm>
            <a:off x="3622129" y="4197431"/>
            <a:ext cx="954107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取平均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DC766F-CEA9-47DE-F133-0E5C2527894D}"/>
              </a:ext>
            </a:extLst>
          </p:cNvPr>
          <p:cNvSpPr txBox="1"/>
          <p:nvPr/>
        </p:nvSpPr>
        <p:spPr>
          <a:xfrm>
            <a:off x="6906976" y="3283899"/>
            <a:ext cx="4935967" cy="9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0.352,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0.134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 0.683, 0.221,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0.022</a:t>
            </a:r>
            <a:r>
              <a:rPr lang="zh-TW" altLang="en-US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</a:p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0.231, 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0.889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 0.332, 0.774, 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0.172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  <a:endParaRPr lang="zh-TW" altLang="en-US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FCD8ED-D4AB-0CB3-D07F-419943328EFF}"/>
              </a:ext>
            </a:extLst>
          </p:cNvPr>
          <p:cNvSpPr txBox="1"/>
          <p:nvPr/>
        </p:nvSpPr>
        <p:spPr>
          <a:xfrm>
            <a:off x="6782330" y="2758580"/>
            <a:ext cx="1122423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交配法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B</a:t>
            </a:r>
            <a:endParaRPr lang="zh-TW" altLang="en-US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A15934-A182-67E1-36A7-665E45B1747F}"/>
              </a:ext>
            </a:extLst>
          </p:cNvPr>
          <p:cNvSpPr txBox="1"/>
          <p:nvPr/>
        </p:nvSpPr>
        <p:spPr>
          <a:xfrm>
            <a:off x="6906979" y="4692663"/>
            <a:ext cx="4935967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[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0.352,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0.889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 0.683, </a:t>
            </a:r>
            <a:r>
              <a:rPr lang="en-US" altLang="zh-TW" sz="2000" dirty="0">
                <a:solidFill>
                  <a:srgbClr val="FFFF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0.932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,</a:t>
            </a:r>
            <a:r>
              <a:rPr lang="en-US" altLang="zh-TW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0.172</a:t>
            </a:r>
            <a:r>
              <a:rPr lang="zh-TW" altLang="en-US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……  ]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3E70E1-10BD-DCB7-B4E4-12D6D45E9B34}"/>
              </a:ext>
            </a:extLst>
          </p:cNvPr>
          <p:cNvSpPr txBox="1"/>
          <p:nvPr/>
        </p:nvSpPr>
        <p:spPr>
          <a:xfrm rot="5400000">
            <a:off x="8056872" y="4242270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32B603-E919-94D6-5442-4F15FE98085D}"/>
              </a:ext>
            </a:extLst>
          </p:cNvPr>
          <p:cNvSpPr txBox="1"/>
          <p:nvPr/>
        </p:nvSpPr>
        <p:spPr>
          <a:xfrm rot="5400000">
            <a:off x="10355860" y="4242269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46528D-94C8-FFAF-7B39-083B6864FED2}"/>
              </a:ext>
            </a:extLst>
          </p:cNvPr>
          <p:cNvSpPr txBox="1"/>
          <p:nvPr/>
        </p:nvSpPr>
        <p:spPr>
          <a:xfrm>
            <a:off x="8778908" y="4197430"/>
            <a:ext cx="121058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直接替代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094163F-B74F-24AB-EC20-71F555661CF9}"/>
              </a:ext>
            </a:extLst>
          </p:cNvPr>
          <p:cNvSpPr txBox="1"/>
          <p:nvPr/>
        </p:nvSpPr>
        <p:spPr>
          <a:xfrm>
            <a:off x="9218693" y="5110961"/>
            <a:ext cx="121058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FF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發生突變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639E33B-3B26-1E6C-0E0D-555A4039CB82}"/>
              </a:ext>
            </a:extLst>
          </p:cNvPr>
          <p:cNvSpPr txBox="1"/>
          <p:nvPr/>
        </p:nvSpPr>
        <p:spPr>
          <a:xfrm>
            <a:off x="3356406" y="5230946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未發生突變</a:t>
            </a:r>
          </a:p>
        </p:txBody>
      </p:sp>
    </p:spTree>
    <p:extLst>
      <p:ext uri="{BB962C8B-B14F-4D97-AF65-F5344CB8AC3E}">
        <p14:creationId xmlns:p14="http://schemas.microsoft.com/office/powerpoint/2010/main" val="10840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635641-7034-375E-C09D-70E60212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0F78EED-59B1-1BC3-57F8-52B479CEBBB6}"/>
              </a:ext>
            </a:extLst>
          </p:cNvPr>
          <p:cNvCxnSpPr>
            <a:cxnSpLocks/>
            <a:stCxn id="31" idx="3"/>
            <a:endCxn id="2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C426077-60E6-B7BB-DAD1-B3BD9EAED89F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0BFA35D-43FA-35A4-9440-F51E34C83E4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5DAF44E-D415-DAED-6348-150F1FA51A69}"/>
              </a:ext>
            </a:extLst>
          </p:cNvPr>
          <p:cNvCxnSpPr>
            <a:cxnSpLocks/>
            <a:stCxn id="31" idx="5"/>
            <a:endCxn id="24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ABB696B6-7B87-286F-2BAA-8BFEA4B3AD08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0474F83-F1BE-C324-E3E9-FDBAB570371A}"/>
              </a:ext>
            </a:extLst>
          </p:cNvPr>
          <p:cNvCxnSpPr>
            <a:stCxn id="28" idx="3"/>
            <a:endCxn id="2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A9AD32B5-57DB-D923-6A59-A0A9F12AF4F9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6AC4A12-8BDA-F907-2DB3-B04BD16B3D54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E18C759-ABD6-9A2A-B786-F1EAA50230A0}"/>
              </a:ext>
            </a:extLst>
          </p:cNvPr>
          <p:cNvCxnSpPr>
            <a:stCxn id="28" idx="3"/>
            <a:endCxn id="3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B21BBB6-660C-4BB4-CF70-96C33E6631B0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5DACDE2-3EAD-0CE2-AA75-4FA4D041C0BA}"/>
              </a:ext>
            </a:extLst>
          </p:cNvPr>
          <p:cNvCxnSpPr>
            <a:cxnSpLocks/>
            <a:stCxn id="31" idx="7"/>
            <a:endCxn id="31" idx="3"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5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5859FD-223E-8D35-C082-A7B74257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38" y="2280941"/>
            <a:ext cx="9702137" cy="22961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7C0CD-2203-B379-D287-280159027ECD}"/>
              </a:ext>
            </a:extLst>
          </p:cNvPr>
          <p:cNvSpPr/>
          <p:nvPr/>
        </p:nvSpPr>
        <p:spPr>
          <a:xfrm>
            <a:off x="1827072" y="3638550"/>
            <a:ext cx="1595397" cy="152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AE0652-A804-F11B-E98F-251080F7FEB0}"/>
              </a:ext>
            </a:extLst>
          </p:cNvPr>
          <p:cNvSpPr/>
          <p:nvPr/>
        </p:nvSpPr>
        <p:spPr>
          <a:xfrm>
            <a:off x="2078756" y="3997586"/>
            <a:ext cx="1595397" cy="2786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11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FF5B-03EF-DABD-3189-14FF0FC25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83" y="2854244"/>
            <a:ext cx="6036874" cy="3414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E39F66-D16A-54C8-8F1F-31EBC98515EC}"/>
              </a:ext>
            </a:extLst>
          </p:cNvPr>
          <p:cNvSpPr txBox="1"/>
          <p:nvPr/>
        </p:nvSpPr>
        <p:spPr>
          <a:xfrm>
            <a:off x="1299703" y="2415150"/>
            <a:ext cx="127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下個子代：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F0B4BB2-14E3-CCBB-93E2-569E25BA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153" y="2544550"/>
            <a:ext cx="4330450" cy="3723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DDB902-CD4E-733D-BA5B-B0F7FF5C2AC7}"/>
              </a:ext>
            </a:extLst>
          </p:cNvPr>
          <p:cNvSpPr txBox="1"/>
          <p:nvPr/>
        </p:nvSpPr>
        <p:spPr>
          <a:xfrm>
            <a:off x="7570756" y="2130895"/>
            <a:ext cx="412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交配邏輯 </a:t>
            </a:r>
            <a:r>
              <a:rPr lang="en-US" altLang="zh-TW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svm_t._crossover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()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9209ED-7E22-8EF2-DB80-5AC841FA08ED}"/>
              </a:ext>
            </a:extLst>
          </p:cNvPr>
          <p:cNvSpPr/>
          <p:nvPr/>
        </p:nvSpPr>
        <p:spPr>
          <a:xfrm>
            <a:off x="2078756" y="4915377"/>
            <a:ext cx="5492000" cy="3547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D2E3D7-1A07-4489-5E0A-6F53B7294593}"/>
              </a:ext>
            </a:extLst>
          </p:cNvPr>
          <p:cNvSpPr txBox="1"/>
          <p:nvPr/>
        </p:nvSpPr>
        <p:spPr>
          <a:xfrm>
            <a:off x="5408627" y="530763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隨機取兩個出來交配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7674F7-92AC-0EF4-9F51-5C1AD6159A32}"/>
              </a:ext>
            </a:extLst>
          </p:cNvPr>
          <p:cNvSpPr/>
          <p:nvPr/>
        </p:nvSpPr>
        <p:spPr>
          <a:xfrm>
            <a:off x="8107679" y="3063306"/>
            <a:ext cx="3866607" cy="169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8BE737-71F2-3F60-1A3A-B783C33D7828}"/>
              </a:ext>
            </a:extLst>
          </p:cNvPr>
          <p:cNvSpPr txBox="1"/>
          <p:nvPr/>
        </p:nvSpPr>
        <p:spPr>
          <a:xfrm>
            <a:off x="9633183" y="3063306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父母數據平均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D112C0-ABD6-B66C-03AA-0C8B6DBAAF3A}"/>
              </a:ext>
            </a:extLst>
          </p:cNvPr>
          <p:cNvSpPr txBox="1"/>
          <p:nvPr/>
        </p:nvSpPr>
        <p:spPr>
          <a:xfrm>
            <a:off x="9061621" y="3884022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直接替換成父染色體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31BC2A-0838-9165-E3F8-C0622E5AB1DF}"/>
              </a:ext>
            </a:extLst>
          </p:cNvPr>
          <p:cNvSpPr/>
          <p:nvPr/>
        </p:nvSpPr>
        <p:spPr>
          <a:xfrm>
            <a:off x="7966016" y="4809029"/>
            <a:ext cx="4008270" cy="77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26DF17-F064-53AE-0F8F-878FE68447CD}"/>
              </a:ext>
            </a:extLst>
          </p:cNvPr>
          <p:cNvSpPr txBox="1"/>
          <p:nvPr/>
        </p:nvSpPr>
        <p:spPr>
          <a:xfrm>
            <a:off x="10299009" y="491537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變異：直接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random</a:t>
            </a:r>
            <a:endParaRPr lang="zh-TW" altLang="en-US" sz="1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654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D7D7D8-8212-D10D-9CF2-AF41E476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616106"/>
            <a:ext cx="8738980" cy="334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059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2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8DD1C6-DA31-F309-7930-D63E7758C9C7}"/>
              </a:ext>
            </a:extLst>
          </p:cNvPr>
          <p:cNvSpPr txBox="1"/>
          <p:nvPr/>
        </p:nvSpPr>
        <p:spPr>
          <a:xfrm>
            <a:off x="5947954" y="3380629"/>
            <a:ext cx="3951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可能改善方式：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6B4745-C759-612C-3CBA-2663AEDE44F4}"/>
              </a:ext>
            </a:extLst>
          </p:cNvPr>
          <p:cNvSpPr txBox="1"/>
          <p:nvPr/>
        </p:nvSpPr>
        <p:spPr>
          <a:xfrm>
            <a:off x="6113416" y="3963913"/>
            <a:ext cx="45894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換個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kernel 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（因為是自己想的）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修理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training data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少資料的問題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改變參數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標準化</a:t>
            </a:r>
          </a:p>
        </p:txBody>
      </p:sp>
    </p:spTree>
    <p:extLst>
      <p:ext uri="{BB962C8B-B14F-4D97-AF65-F5344CB8AC3E}">
        <p14:creationId xmlns:p14="http://schemas.microsoft.com/office/powerpoint/2010/main" val="3063501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39F1D-86B2-B166-B723-9903CD311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CBC7A2-976A-3AD6-3AAD-F6A37DF60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55CAC-9A3E-6F2E-9B31-F3B80196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152F06-B6EF-588A-7341-673D3263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3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F6111B-F3E0-6CC4-1DA2-9AC6EA4C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5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A1CE6D-FBA6-9C2A-C1F0-1E322DC0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4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9CE09F-CC87-C7F0-D146-38AEA1F6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B97557-4BE7-4C88-4AD8-F0516938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32" name="橢圓 31">
            <a:extLst>
              <a:ext uri="{FF2B5EF4-FFF2-40B4-BE49-F238E27FC236}">
                <a16:creationId xmlns:a16="http://schemas.microsoft.com/office/drawing/2014/main" id="{C51DC80C-2D26-0577-CAFC-8194D3AA345B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9BBC541-A762-97D6-2E88-50B071B10348}"/>
              </a:ext>
            </a:extLst>
          </p:cNvPr>
          <p:cNvCxnSpPr>
            <a:stCxn id="32" idx="3"/>
            <a:endCxn id="32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0DFA77C-10F4-E7E4-52FF-8DD487CE55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E845EDA-DA9C-8BBD-F344-08F1068277C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941FBD5-CE31-CB9E-2007-A1FE8BF199DC}"/>
              </a:ext>
            </a:extLst>
          </p:cNvPr>
          <p:cNvCxnSpPr>
            <a:stCxn id="32" idx="3"/>
            <a:endCxn id="34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8D7228B-C48C-D10B-7220-652BE2446D1D}"/>
              </a:ext>
            </a:extLst>
          </p:cNvPr>
          <p:cNvCxnSpPr>
            <a:cxnSpLocks/>
            <a:stCxn id="32" idx="5"/>
            <a:endCxn id="35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187CC2F-4FA9-89CF-47F5-72C84593F669}"/>
              </a:ext>
            </a:extLst>
          </p:cNvPr>
          <p:cNvCxnSpPr>
            <a:cxnSpLocks/>
            <a:stCxn id="34" idx="3"/>
            <a:endCxn id="4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2FF86E57-711B-C060-B98D-849830A6E200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80E7C1B0-5017-E0FA-7A2D-EF64FB98B0ED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E409E7-B44B-7C96-8D7F-EAA20F0DF7F4}"/>
              </a:ext>
            </a:extLst>
          </p:cNvPr>
          <p:cNvCxnSpPr>
            <a:cxnSpLocks/>
            <a:stCxn id="34" idx="5"/>
            <a:endCxn id="4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76FA389-BDFD-90E3-4524-9597353901E5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>
            <a:extLst>
              <a:ext uri="{FF2B5EF4-FFF2-40B4-BE49-F238E27FC236}">
                <a16:creationId xmlns:a16="http://schemas.microsoft.com/office/drawing/2014/main" id="{E99D8B29-2928-13BD-45B8-E6C2E66C5604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0F01D06-251D-3FC7-804D-4A8088F48C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4BA7DBE-C138-4428-4A08-C7C14C4B433D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E8AA42A-C92B-FE96-6AF8-B1FD13AC6B19}"/>
              </a:ext>
            </a:extLst>
          </p:cNvPr>
          <p:cNvCxnSpPr>
            <a:cxnSpLocks/>
            <a:stCxn id="34" idx="6"/>
            <a:endCxn id="34" idx="2"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0AED392-F1F5-11BE-31C8-560AD23B200A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C7EFBC-581B-9789-8F2A-B08373BE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4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1DF58-5E8D-962B-D996-3410BB87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0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70AA6-5170-E7B7-545D-DB4F950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4AA36D-AB24-2B81-8DB3-EBB6F93B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4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4F9F2-4C6F-C549-8A2C-7A589211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24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631DC4-D20C-8292-8504-1728FD11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4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B83AC9-7332-458C-89FB-F4052295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BF74EF-AFE3-6AE1-C81A-73EF9DE5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7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DDE7A0-CC10-866C-68A7-7E27254B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6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6C0D40-C1CA-E229-CFA9-F28A0733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238CE-17E7-F5C7-C759-E8CBF28E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E2D3262-15D5-9078-4643-B9732B26B6FF}"/>
              </a:ext>
            </a:extLst>
          </p:cNvPr>
          <p:cNvCxnSpPr/>
          <p:nvPr/>
        </p:nvCxnSpPr>
        <p:spPr>
          <a:xfrm flipV="1">
            <a:off x="7379970" y="4046220"/>
            <a:ext cx="1070610" cy="415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659023B3-071E-D7B2-8E2C-08738E46522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369A46-52F7-8E4B-A2CA-CAD130236D24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9EE57429-5A2A-7B74-0640-DBA830C600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8ABB333-4185-5330-D6CC-B0AB51E711F0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589922A-5F6E-4E5A-B92C-7ABB98088764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5F3B48-30C0-D626-4432-84B8F88A99F3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2A1B5F2-D092-673A-F949-69F5E95B3F32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3FDA6E5-4F6F-DC27-F523-CADA1A98AEBC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79563CE-74E8-DEA2-D034-9596D90F85F3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78C3794-A4B4-C5D5-1C71-F884E52C2C0A}"/>
              </a:ext>
            </a:extLst>
          </p:cNvPr>
          <p:cNvCxnSpPr>
            <a:cxnSpLocks/>
            <a:stCxn id="10" idx="5"/>
            <a:endCxn id="17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843E319-D6CE-672D-DCB8-F171807FA1A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97635261-16C6-EAA0-7A70-5F06FFE48800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F48FCD-60FF-006C-2BA2-E7CDC23AB7D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DE3ACE-73B5-7834-B35E-5A3F66B6C188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893E23FF-3404-B922-00C9-09E61B13F04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7F72D01-5338-89DD-42A7-41D62B557552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65AE31E-D343-1A14-E9EF-91F4753D1AB3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F7AEE2C-6683-7589-4027-78251518DB3C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0C848BF-3C18-DD2A-7359-C03AF1404D59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2E97FF4-3271-1FB8-42A3-9B88CBD1922E}"/>
              </a:ext>
            </a:extLst>
          </p:cNvPr>
          <p:cNvCxnSpPr>
            <a:cxnSpLocks/>
            <a:stCxn id="17" idx="7"/>
            <a:endCxn id="17" idx="3"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DBCB4E8-96A9-2D23-A700-A9A4175294D3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66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A26D5E-591B-42CB-7802-61E60D1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7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A5278-D5C7-469A-06A8-198B72D9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6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B3B92-2FB4-177A-3C41-9F05132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3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0956D6-8817-1FDB-BECE-BF90C2CC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8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3D5DF0-F0A0-4F3E-EAE5-C696B80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1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zh-TW"/>
              <a:t>PLA Pocket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TW" sz="2200">
                <a:solidFill>
                  <a:schemeClr val="dk1"/>
                </a:solidFill>
              </a:rPr>
              <a:t>PLA:Perceptron Learning Algorithm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990"/>
            </a:pPr>
            <a:r>
              <a:rPr lang="en-US" altLang="zh-TW" sz="3227" b="1"/>
              <a:t>Linearly separable vs Not linearly separable</a:t>
            </a:r>
            <a:endParaRPr sz="3227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1" y="1833399"/>
            <a:ext cx="11125399" cy="412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just">
              <a:lnSpc>
                <a:spcPct val="150000"/>
              </a:lnSpc>
              <a:spcBef>
                <a:spcPts val="3067"/>
              </a:spcBef>
              <a:buClr>
                <a:schemeClr val="dk1"/>
              </a:buClr>
              <a:buSzPct val="40993"/>
            </a:pPr>
            <a:r>
              <a:rPr lang="en-US" altLang="zh-TW" sz="3577" b="1"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Perceptron Learning Algorithm (PLA)</a:t>
            </a:r>
            <a:endParaRPr sz="3577" b="1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>
              <a:spcBef>
                <a:spcPts val="1467"/>
              </a:spcBef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934" y="1604185"/>
            <a:ext cx="5893477" cy="4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67" y="1446613"/>
            <a:ext cx="4814467" cy="17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468" y="3330533"/>
            <a:ext cx="2842867" cy="25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zh-TW" sz="3227" b="1"/>
              <a:t>Not linearly separable?</a:t>
            </a:r>
            <a:endParaRPr sz="3200"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「</a:t>
            </a:r>
            <a:r>
              <a:rPr lang="en-US" alt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</a:t>
            </a:r>
            <a:r>
              <a:rPr lang="zh-TW" altLang="en-US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目的是找出一個絕對最好的分割，</a:t>
            </a:r>
            <a:r>
              <a:rPr lang="en-US" alt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 Pocket</a:t>
            </a:r>
            <a:r>
              <a:rPr lang="zh-TW" altLang="en-US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則是找出</a:t>
            </a:r>
            <a:r>
              <a:rPr lang="zh-TW" altLang="en-US" sz="2000" b="1" u="sng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相對</a:t>
            </a:r>
            <a:r>
              <a:rPr lang="zh-TW" altLang="en-US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最好的即可。」</a:t>
            </a:r>
            <a:endParaRPr sz="20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indent="0">
              <a:lnSpc>
                <a:spcPct val="100000"/>
              </a:lnSpc>
              <a:buNone/>
            </a:pPr>
            <a:endParaRPr sz="2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32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NP-Hard</a:t>
            </a:r>
            <a:endParaRPr sz="32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indent="0">
              <a:lnSpc>
                <a:spcPct val="100000"/>
              </a:lnSpc>
              <a:buNone/>
            </a:pPr>
            <a:endParaRPr sz="32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 Pocket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更新 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wt = w + x*y 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時，都會去比較 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wt 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跟 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的正確率哪一個比較高。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DFKai-SB"/>
              <a:ea typeface="DFKai-SB"/>
              <a:cs typeface="DFKai-SB"/>
              <a:sym typeface="DFKai-SB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若 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wt 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的正確率較高，則將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改為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wt (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DFKai-SB"/>
                <a:ea typeface="DFKai-SB"/>
                <a:cs typeface="DFKai-SB"/>
                <a:sym typeface="DFKai-SB"/>
              </a:rPr>
              <a:t>放入</a:t>
            </a:r>
            <a:r>
              <a:rPr lang="en-US" altLang="zh-TW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pocket)</a:t>
            </a:r>
            <a:r>
              <a:rPr lang="zh-TW" alt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。</a:t>
            </a:r>
            <a:endParaRPr sz="32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數位連線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6000" dirty="0">
                <a:solidFill>
                  <a:schemeClr val="bg1"/>
                </a:solidFill>
              </a:rPr>
              <a:t>資料探勘：以</a:t>
            </a:r>
            <a:r>
              <a:rPr lang="en-US" altLang="zh-TW" sz="6000" dirty="0" err="1">
                <a:solidFill>
                  <a:schemeClr val="bg1"/>
                </a:solidFill>
              </a:rPr>
              <a:t>dnn-nas</a:t>
            </a:r>
            <a:r>
              <a:rPr lang="zh-TW" altLang="en-US" sz="6000" dirty="0">
                <a:solidFill>
                  <a:schemeClr val="bg1"/>
                </a:solidFill>
              </a:rPr>
              <a:t>為例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solidFill>
                  <a:srgbClr val="7CEBFF"/>
                </a:solidFill>
              </a:rPr>
              <a:t>B103040008 </a:t>
            </a:r>
            <a:r>
              <a:rPr lang="zh-TW" altLang="en-US" dirty="0">
                <a:solidFill>
                  <a:srgbClr val="7CEBFF"/>
                </a:solidFill>
              </a:rPr>
              <a:t>許廷豪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B81AB4-700C-E960-2861-C1533A75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A5086B8-E26A-8ECF-5E2E-216A92AC47B1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95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2084119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DNN</a:t>
            </a:r>
            <a:r>
              <a:rPr lang="zh-TW" altLang="en-US" sz="2400" dirty="0"/>
              <a:t>（深度神經網路）是以模擬人類大腦的機器學習模型，由輸入層、隱藏層和輸出層組成。每一個層由神經元組成，在此範例中，輸入層有八個、輸出層有兩個。</a:t>
            </a:r>
          </a:p>
        </p:txBody>
      </p:sp>
      <p:pic>
        <p:nvPicPr>
          <p:cNvPr id="9" name="圖片 8" descr="一張含有 圖表 的圖片&#10;&#10;自動產生的描述">
            <a:extLst>
              <a:ext uri="{FF2B5EF4-FFF2-40B4-BE49-F238E27FC236}">
                <a16:creationId xmlns:a16="http://schemas.microsoft.com/office/drawing/2014/main" id="{F72C7255-4888-03D5-2563-1C83F3E9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28" y="3021279"/>
            <a:ext cx="8812189" cy="3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2084119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輸入層和隱藏層、隱藏層和輸出層、隱藏層內部相鄰兩層之間的每個神經元都會相連，在圖中以線表示，每條線都代表著一個權重。</a:t>
            </a:r>
          </a:p>
        </p:txBody>
      </p:sp>
      <p:pic>
        <p:nvPicPr>
          <p:cNvPr id="9" name="圖片 8" descr="一張含有 圖表 的圖片&#10;&#10;自動產生的描述">
            <a:extLst>
              <a:ext uri="{FF2B5EF4-FFF2-40B4-BE49-F238E27FC236}">
                <a16:creationId xmlns:a16="http://schemas.microsoft.com/office/drawing/2014/main" id="{F72C7255-4888-03D5-2563-1C83F3E9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28" y="3021279"/>
            <a:ext cx="8812189" cy="3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4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2084119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網路內部的各個神經元會得到前一層所有神經元乘上其權重的總合，並將此值向下一層傳遞，直到輸出層。</a:t>
            </a:r>
          </a:p>
        </p:txBody>
      </p:sp>
      <p:pic>
        <p:nvPicPr>
          <p:cNvPr id="9" name="圖片 8" descr="一張含有 圖表 的圖片&#10;&#10;自動產生的描述">
            <a:extLst>
              <a:ext uri="{FF2B5EF4-FFF2-40B4-BE49-F238E27FC236}">
                <a16:creationId xmlns:a16="http://schemas.microsoft.com/office/drawing/2014/main" id="{F72C7255-4888-03D5-2563-1C83F3E9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28" y="3021279"/>
            <a:ext cx="8812189" cy="3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4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2084119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為了不讓得到的結果只有線性的，在隱藏層之中會再加入激勵函數，使得結果為非線性。如圖：</a:t>
            </a:r>
          </a:p>
        </p:txBody>
      </p:sp>
      <p:pic>
        <p:nvPicPr>
          <p:cNvPr id="4" name="圖片 3" descr="一張含有 圖表 的圖片&#10;&#10;自動產生的描述">
            <a:extLst>
              <a:ext uri="{FF2B5EF4-FFF2-40B4-BE49-F238E27FC236}">
                <a16:creationId xmlns:a16="http://schemas.microsoft.com/office/drawing/2014/main" id="{97C10375-180D-4C19-1F71-ECD0DD51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7" y="3151214"/>
            <a:ext cx="4848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70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2084119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權重的大小代表各個神經元的重要性，錯誤的權重代表錯鋘的結果。可以利用計算誤差來調整權重，以此讓神經網路的預測更加靠近答案。</a:t>
            </a:r>
          </a:p>
        </p:txBody>
      </p:sp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9545CC1D-0D3F-3484-3B6B-54AB8B9E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5" y="2942701"/>
            <a:ext cx="6762471" cy="35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0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9545CC1D-0D3F-3484-3B6B-54AB8B9E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5" y="2942701"/>
            <a:ext cx="6762471" cy="35229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1914847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誤差的計算是使用微分，以此來計算梯度，並以此變化率調整上一層的權重。當一層的權重調整完成，就可以用來調整前一層的權重，直到所有的參數調整完畢。</a:t>
            </a:r>
            <a:endParaRPr lang="en-US" altLang="zh-TW" sz="2400" dirty="0"/>
          </a:p>
          <a:p>
            <a:r>
              <a:rPr lang="zh-TW" altLang="en-US" sz="2400" dirty="0"/>
              <a:t>這被稱為反向傳播。</a:t>
            </a:r>
          </a:p>
        </p:txBody>
      </p:sp>
    </p:spTree>
    <p:extLst>
      <p:ext uri="{BB962C8B-B14F-4D97-AF65-F5344CB8AC3E}">
        <p14:creationId xmlns:p14="http://schemas.microsoft.com/office/powerpoint/2010/main" val="87197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圖表 的圖片&#10;&#10;自動產生的描述">
            <a:extLst>
              <a:ext uri="{FF2B5EF4-FFF2-40B4-BE49-F238E27FC236}">
                <a16:creationId xmlns:a16="http://schemas.microsoft.com/office/drawing/2014/main" id="{9545CC1D-0D3F-3484-3B6B-54AB8B9E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5" y="2942701"/>
            <a:ext cx="6762471" cy="35229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Dnn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1914847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透過資料集的輸入，模型能接收更多的資訊，完成更多次的訓練，最終變成一個可以預測結果的模型。</a:t>
            </a:r>
          </a:p>
        </p:txBody>
      </p:sp>
    </p:spTree>
    <p:extLst>
      <p:ext uri="{BB962C8B-B14F-4D97-AF65-F5344CB8AC3E}">
        <p14:creationId xmlns:p14="http://schemas.microsoft.com/office/powerpoint/2010/main" val="3317886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nas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1914847"/>
            <a:ext cx="113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除了權重外，隱藏層到底要多少層、每層到底要有多少個神經元，才能讓模型兼顧效能和準確率也成為了重要的課題。因此，</a:t>
            </a:r>
            <a:r>
              <a:rPr lang="en-US" altLang="zh-TW" sz="2400" dirty="0"/>
              <a:t>NAS</a:t>
            </a:r>
            <a:r>
              <a:rPr lang="zh-TW" altLang="en-US" sz="2400" dirty="0"/>
              <a:t>應此而生。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FB128B-CDEF-66FE-EBCD-DDB16667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82" y="3429000"/>
            <a:ext cx="8991655" cy="213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30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nas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1914847"/>
            <a:ext cx="11305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NAS</a:t>
            </a:r>
            <a:r>
              <a:rPr lang="zh-TW" altLang="en-US" sz="2400" dirty="0"/>
              <a:t>能分成三個部分：</a:t>
            </a:r>
            <a:endParaRPr lang="en-US" altLang="zh-TW" sz="2400" dirty="0"/>
          </a:p>
          <a:p>
            <a:r>
              <a:rPr lang="en-US" altLang="zh-TW" sz="2400" dirty="0"/>
              <a:t>1.Search space</a:t>
            </a:r>
            <a:r>
              <a:rPr lang="zh-TW" altLang="en-US" sz="2400" dirty="0"/>
              <a:t>：代表要調整的參數，如層數、神經元數、激勵函數等。</a:t>
            </a:r>
            <a:endParaRPr lang="en-US" altLang="zh-TW" sz="2400" dirty="0"/>
          </a:p>
          <a:p>
            <a:r>
              <a:rPr lang="en-US" altLang="zh-TW" sz="2400" dirty="0"/>
              <a:t>2.Search Strategy</a:t>
            </a:r>
            <a:r>
              <a:rPr lang="zh-TW" altLang="en-US" sz="2400" dirty="0"/>
              <a:t>：用來搜索的演算法，此範例使用</a:t>
            </a:r>
            <a:r>
              <a:rPr lang="en-US" altLang="zh-TW" sz="2400" dirty="0"/>
              <a:t>SA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r>
              <a:rPr lang="en-US" altLang="zh-TW" sz="2400" dirty="0"/>
              <a:t>3.Performance Estimation Strategy</a:t>
            </a:r>
            <a:r>
              <a:rPr lang="zh-TW" altLang="en-US" sz="2400" dirty="0"/>
              <a:t>：用來評估模型好壞的方法，此範例為直接訓練。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9F7F26-7AA4-0F5D-F97C-18B70032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82" y="4058392"/>
            <a:ext cx="8991655" cy="213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2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sa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483509-0C3D-7B61-6210-5324676198A0}"/>
              </a:ext>
            </a:extLst>
          </p:cNvPr>
          <p:cNvSpPr txBox="1"/>
          <p:nvPr/>
        </p:nvSpPr>
        <p:spPr>
          <a:xfrm>
            <a:off x="439387" y="1914847"/>
            <a:ext cx="113053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</a:t>
            </a:r>
            <a:r>
              <a:rPr lang="zh-TW" altLang="en-US" sz="2400" dirty="0"/>
              <a:t>（退火演算法）是一種超啟發式演算法，用來尋找近似最佳解，分為五個步驟：</a:t>
            </a:r>
            <a:endParaRPr lang="en-US" altLang="zh-TW" sz="2400" dirty="0"/>
          </a:p>
          <a:p>
            <a:r>
              <a:rPr lang="en-US" altLang="zh-TW" sz="2400" dirty="0"/>
              <a:t>1.</a:t>
            </a:r>
            <a:r>
              <a:rPr lang="zh-TW" altLang="en-US" sz="2400" dirty="0"/>
              <a:t>設定初始溫度</a:t>
            </a:r>
            <a:r>
              <a:rPr lang="en-US" altLang="zh-TW" sz="2400" dirty="0"/>
              <a:t>T</a:t>
            </a:r>
            <a:r>
              <a:rPr lang="zh-TW" altLang="en-US" sz="2400" dirty="0"/>
              <a:t>、結束溫度、一個解空間內的解</a:t>
            </a:r>
            <a:endParaRPr lang="en-US" altLang="zh-TW" sz="2400" dirty="0"/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改變解內的結構得到新解，並計算新解和原解的差</a:t>
            </a:r>
            <a:endParaRPr lang="en-US" altLang="zh-TW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判斷新解是否被接受，如果新解較佳則接受，反之則依函數</a:t>
            </a:r>
            <a:r>
              <a:rPr lang="en-US" altLang="zh-TW" sz="2400" dirty="0"/>
              <a:t>exp</a:t>
            </a:r>
            <a:r>
              <a:rPr lang="zh-TW" altLang="en-US" sz="2400" dirty="0"/>
              <a:t>（</a:t>
            </a:r>
            <a:r>
              <a:rPr lang="en-US" altLang="zh-TW" sz="2400" dirty="0"/>
              <a:t>-</a:t>
            </a:r>
            <a:r>
              <a:rPr lang="el-GR" altLang="zh-TW" sz="2400" dirty="0"/>
              <a:t>Δ</a:t>
            </a:r>
            <a:r>
              <a:rPr lang="en-US" altLang="zh-TW" sz="2400" dirty="0"/>
              <a:t>t′/T</a:t>
            </a:r>
            <a:r>
              <a:rPr lang="zh-TW" altLang="en-US" sz="2400" dirty="0"/>
              <a:t>）來決定。此函數決定了新解被接受的機率，</a:t>
            </a:r>
            <a:r>
              <a:rPr lang="el-GR" altLang="zh-TW" sz="2400" dirty="0"/>
              <a:t> Δ</a:t>
            </a:r>
            <a:r>
              <a:rPr lang="en-US" altLang="zh-TW" sz="2400" dirty="0"/>
              <a:t>t′</a:t>
            </a:r>
            <a:r>
              <a:rPr lang="zh-TW" altLang="en-US" sz="2400" dirty="0"/>
              <a:t>為新解和原解的差，</a:t>
            </a:r>
            <a:r>
              <a:rPr lang="en-US" altLang="zh-TW" sz="2400" dirty="0"/>
              <a:t>T</a:t>
            </a:r>
            <a:r>
              <a:rPr lang="zh-TW" altLang="en-US" sz="2400" dirty="0"/>
              <a:t>為現在溫度。</a:t>
            </a:r>
            <a:endParaRPr lang="en-US" altLang="zh-TW" sz="2400" dirty="0"/>
          </a:p>
          <a:p>
            <a:r>
              <a:rPr lang="en-US" altLang="zh-TW" sz="2400" dirty="0"/>
              <a:t>4.</a:t>
            </a:r>
            <a:r>
              <a:rPr lang="zh-TW" altLang="en-US" sz="2400" dirty="0"/>
              <a:t>依上更新原解（新解可能不被接受）。</a:t>
            </a:r>
            <a:endParaRPr lang="en-US" altLang="zh-TW" sz="2400" dirty="0"/>
          </a:p>
          <a:p>
            <a:r>
              <a:rPr lang="en-US" altLang="zh-TW" sz="2400" dirty="0"/>
              <a:t>5.</a:t>
            </a:r>
            <a:r>
              <a:rPr lang="zh-TW" altLang="en-US" sz="2400" dirty="0"/>
              <a:t>進行退火：將溫度</a:t>
            </a:r>
            <a:r>
              <a:rPr lang="en-US" altLang="zh-TW" sz="2400" dirty="0"/>
              <a:t>T</a:t>
            </a:r>
            <a:r>
              <a:rPr lang="zh-TW" altLang="en-US" sz="2400" dirty="0"/>
              <a:t>乘上降溫參數，並回到步驟</a:t>
            </a:r>
            <a:r>
              <a:rPr lang="en-US" altLang="zh-TW" sz="2400" dirty="0"/>
              <a:t>2</a:t>
            </a:r>
            <a:r>
              <a:rPr lang="zh-TW" altLang="en-US" sz="2400" dirty="0"/>
              <a:t>，直到溫度低於結束溫度為止。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以此演算法，可以讓解越來越靠近近似最佳解，可以當作</a:t>
            </a:r>
            <a:r>
              <a:rPr lang="en-US" altLang="zh-TW" sz="2400" dirty="0"/>
              <a:t>NAS</a:t>
            </a:r>
            <a:r>
              <a:rPr lang="zh-TW" altLang="en-US" sz="2400" dirty="0"/>
              <a:t>的</a:t>
            </a:r>
            <a:r>
              <a:rPr lang="en-US" altLang="zh-TW" sz="2400" dirty="0"/>
              <a:t>Search Strategy.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10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7A104D2F-6671-B395-BBF8-DC7C1BBB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5373" y="3909630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B7BD496-93B1-9FF0-DE38-0F8404B9E94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78076" y="1690688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1126338-0D5B-699F-EB82-14668B0EEDB9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587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/>
              <a:t>sa</a:t>
            </a:r>
            <a:r>
              <a:rPr lang="en-US" altLang="zh-TW" dirty="0"/>
              <a:t> </a:t>
            </a:r>
            <a:r>
              <a:rPr lang="zh-TW" altLang="en-US" dirty="0"/>
              <a:t>介紹</a:t>
            </a:r>
            <a:endParaRPr lang="zh-tw" dirty="0"/>
          </a:p>
        </p:txBody>
      </p:sp>
      <p:pic>
        <p:nvPicPr>
          <p:cNvPr id="4" name="圖片 3" descr="一張含有 圖表 的圖片">
            <a:extLst>
              <a:ext uri="{FF2B5EF4-FFF2-40B4-BE49-F238E27FC236}">
                <a16:creationId xmlns:a16="http://schemas.microsoft.com/office/drawing/2014/main" id="{2F8EF326-5367-E5ED-FB06-D51B4AB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00" y="2177512"/>
            <a:ext cx="5984721" cy="39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27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資料來源</a:t>
            </a:r>
            <a:endParaRPr 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906F6D-22D8-757D-BBFD-9C714DE907B7}"/>
              </a:ext>
            </a:extLst>
          </p:cNvPr>
          <p:cNvSpPr txBox="1"/>
          <p:nvPr/>
        </p:nvSpPr>
        <p:spPr>
          <a:xfrm>
            <a:off x="389036" y="2113867"/>
            <a:ext cx="113523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https://andy850701.pixnet.net/blog/post/468004709-%E5%95%9F%E7%99%BC%E5%BC%8F%E6%BC%94%E7%AE%97%E6%B3%95-%E2%80%93-%E6%A8%A1%E6%93%AC%E9%80%80%E7%81%AB%E6%BC%94%E7%AE%97%E6%B3%95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http://debussy.im.nuu.edu.tw/sjchen/MachineLearning/final/Opt_SA.pdf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https://medium.com/ai-academy-taiwan/%E6%8F%90%E7%85%89%E5%86%8D%E6%8F%90%E7%85%89%E6%BF%83%E7%B8%AE%E5%86%8D%E6%BF%83%E7%B8%AE-neural-architecture-search-%E4%BB%8B%E7%B4%B9-ef366ffdc818</a:t>
            </a:r>
            <a:endParaRPr lang="en-US" altLang="zh-TW" dirty="0"/>
          </a:p>
          <a:p>
            <a:r>
              <a:rPr lang="en-US" altLang="zh-TW" dirty="0"/>
              <a:t>https://medium.com/%E6%A9%9F%E5%99%A8%E5%AD%B8%E7%BF%92%E7%9F%A5%E8%AD%98%E6%AD%B7%E7%A8%8B/dnn-%E6%B7%B1%E5%BA%A6%E7%A5%9E%E7%B6%93%E7%B6%B2%E8%B7%AF-%E7%9A%84%E5%85%A8%E9%9D%A2%E8%AA%8D%E8%AD%98-ad50aa531205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863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3896</Words>
  <Application>Microsoft Office PowerPoint</Application>
  <PresentationFormat>寬螢幕</PresentationFormat>
  <Paragraphs>744</Paragraphs>
  <Slides>91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91</vt:i4>
      </vt:variant>
    </vt:vector>
  </HeadingPairs>
  <TitlesOfParts>
    <vt:vector size="108" baseType="lpstr">
      <vt:lpstr>Microsoft JhengHei UI</vt:lpstr>
      <vt:lpstr>Microsoft Yahei</vt:lpstr>
      <vt:lpstr>Microsoft JhengHei</vt:lpstr>
      <vt:lpstr>Microsoft JhengHei</vt:lpstr>
      <vt:lpstr>源泉圓體 H</vt:lpstr>
      <vt:lpstr>源泉圓體 R</vt:lpstr>
      <vt:lpstr>DFKai-SB</vt:lpstr>
      <vt:lpstr>Arial</vt:lpstr>
      <vt:lpstr>Arial Black</vt:lpstr>
      <vt:lpstr>Calibri</vt:lpstr>
      <vt:lpstr>Calibri Light</vt:lpstr>
      <vt:lpstr>Consolas</vt:lpstr>
      <vt:lpstr>Eras Medium ITC</vt:lpstr>
      <vt:lpstr>Georgia</vt:lpstr>
      <vt:lpstr>Times New Roman</vt:lpstr>
      <vt:lpstr>Wide Latin</vt:lpstr>
      <vt:lpstr>Office 佈景主題</vt:lpstr>
      <vt:lpstr>資料探勘 第八組</vt:lpstr>
      <vt:lpstr>KNN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KNN – Brute Force</vt:lpstr>
      <vt:lpstr>KNN – Brute Force</vt:lpstr>
      <vt:lpstr>KNN – ANNOY w.t. DFS</vt:lpstr>
      <vt:lpstr>KNN – ANNOY w.t. BFS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Random forest</vt:lpstr>
      <vt:lpstr>Random forest</vt:lpstr>
      <vt:lpstr>Random forest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PLA Pocket</vt:lpstr>
      <vt:lpstr>Linearly separable vs Not linearly separable</vt:lpstr>
      <vt:lpstr>Perceptron Learning Algorithm (PLA) </vt:lpstr>
      <vt:lpstr>Not linearly separable?</vt:lpstr>
      <vt:lpstr>資料探勘：以dnn-nas為例</vt:lpstr>
      <vt:lpstr>Dnn 介紹</vt:lpstr>
      <vt:lpstr>Dnn 介紹</vt:lpstr>
      <vt:lpstr>Dnn 介紹</vt:lpstr>
      <vt:lpstr>Dnn 介紹</vt:lpstr>
      <vt:lpstr>Dnn 介紹</vt:lpstr>
      <vt:lpstr>Dnn 介紹</vt:lpstr>
      <vt:lpstr>Dnn 介紹</vt:lpstr>
      <vt:lpstr>nas 介紹</vt:lpstr>
      <vt:lpstr>nas 介紹</vt:lpstr>
      <vt:lpstr>sa 介紹</vt:lpstr>
      <vt:lpstr>sa 介紹</vt:lpstr>
      <vt:lpstr>資料來源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資料探勘 第八組</dc:title>
  <dc:creator>HsiehTonny</dc:creator>
  <cp:lastModifiedBy>HsiehTonny</cp:lastModifiedBy>
  <cp:revision>11</cp:revision>
  <dcterms:created xsi:type="dcterms:W3CDTF">2023-04-01T06:56:08Z</dcterms:created>
  <dcterms:modified xsi:type="dcterms:W3CDTF">2023-04-05T04:02:16Z</dcterms:modified>
</cp:coreProperties>
</file>